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57" r:id="rId5"/>
    <p:sldId id="264" r:id="rId6"/>
    <p:sldId id="267" r:id="rId7"/>
    <p:sldId id="265" r:id="rId8"/>
    <p:sldId id="268" r:id="rId9"/>
    <p:sldId id="258" r:id="rId10"/>
    <p:sldId id="266" r:id="rId11"/>
    <p:sldId id="263" r:id="rId12"/>
    <p:sldId id="270" r:id="rId13"/>
    <p:sldId id="260" r:id="rId14"/>
    <p:sldId id="274" r:id="rId15"/>
    <p:sldId id="275" r:id="rId16"/>
    <p:sldId id="276" r:id="rId17"/>
    <p:sldId id="273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0000"/>
    <a:srgbClr val="420000"/>
    <a:srgbClr val="800000"/>
    <a:srgbClr val="A50021"/>
    <a:srgbClr val="153553"/>
    <a:srgbClr val="1B456B"/>
    <a:srgbClr val="002774"/>
    <a:srgbClr val="2C7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Emails Sent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6D30-477E-BAE8-20FA1DFE99D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D30-477E-BAE8-20FA1DFE99D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6D30-477E-BAE8-20FA1DFE99D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D30-477E-BAE8-20FA1DFE99DE}"/>
              </c:ext>
            </c:extLst>
          </c:dPt>
          <c:dLbls>
            <c:dLbl>
              <c:idx val="0"/>
              <c:layout>
                <c:manualLayout>
                  <c:x val="0.1460428025532067"/>
                  <c:y val="2.007364249452377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D46C33A-8268-4DF5-AF4F-8992EABEBF46}" type="CATEGORYNAME">
                      <a:rPr lang="en-US" smtClean="0"/>
                      <a:pPr>
                        <a:defRPr/>
                      </a:pPr>
                      <a:t>[CATEGORY NAME]</a:t>
                    </a:fld>
                    <a:endParaRPr lang="en-US" dirty="0"/>
                  </a:p>
                  <a:p>
                    <a:pPr>
                      <a:defRPr/>
                    </a:pPr>
                    <a:r>
                      <a:rPr lang="en-US" baseline="0" dirty="0"/>
                      <a:t> </a:t>
                    </a:r>
                    <a:fld id="{B78412A3-7FF3-4296-9FAD-E8AFCA59E332}" type="VALUE">
                      <a:rPr lang="en-US" baseline="0"/>
                      <a:pPr>
                        <a:defRPr/>
                      </a:pPr>
                      <a:t>[VALUE]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D30-477E-BAE8-20FA1DFE99DE}"/>
                </c:ext>
              </c:extLst>
            </c:dLbl>
            <c:dLbl>
              <c:idx val="1"/>
              <c:layout>
                <c:manualLayout>
                  <c:x val="5.8065210653684592E-2"/>
                  <c:y val="3.7279621775544163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4319F96-00A5-49A1-9BE9-A2D8B7D54291}" type="CATEGORYNAM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endParaRPr lang="en-US" baseline="0" dirty="0"/>
                  </a:p>
                  <a:p>
                    <a:pPr>
                      <a:defRPr>
                        <a:solidFill>
                          <a:schemeClr val="accent1"/>
                        </a:solidFill>
                      </a:defRPr>
                    </a:pPr>
                    <a:r>
                      <a:rPr lang="en-US" baseline="0" dirty="0"/>
                      <a:t> </a:t>
                    </a:r>
                    <a:fld id="{D61E934D-58A8-411B-B886-982549E4D704}" type="VALU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[VALUE]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D30-477E-BAE8-20FA1DFE99DE}"/>
                </c:ext>
              </c:extLst>
            </c:dLbl>
            <c:dLbl>
              <c:idx val="2"/>
              <c:layout>
                <c:manualLayout>
                  <c:x val="5.4546106977703707E-2"/>
                  <c:y val="-3.154429534853736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6E65936-D3D1-4C5D-AE7B-C19781903891}" type="CATEGORYNAM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endParaRPr lang="en-US" baseline="0" dirty="0"/>
                  </a:p>
                  <a:p>
                    <a:pPr>
                      <a:defRPr>
                        <a:solidFill>
                          <a:schemeClr val="accent1"/>
                        </a:solidFill>
                      </a:defRPr>
                    </a:pPr>
                    <a:r>
                      <a:rPr lang="en-US" baseline="0" dirty="0"/>
                      <a:t> </a:t>
                    </a:r>
                    <a:fld id="{10A4036E-3A3D-4DC7-92C0-B73BB81FDBFF}" type="VALU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[VALUE]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6D30-477E-BAE8-20FA1DFE99DE}"/>
                </c:ext>
              </c:extLst>
            </c:dLbl>
            <c:dLbl>
              <c:idx val="3"/>
              <c:layout>
                <c:manualLayout>
                  <c:x val="-2.815282940784708E-2"/>
                  <c:y val="-5.448560105656456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24D9D27-D4FD-4A04-9A98-1051362CA731}" type="CATEGORYNAM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endParaRPr lang="en-US" baseline="0" dirty="0"/>
                  </a:p>
                  <a:p>
                    <a:pPr>
                      <a:defRPr>
                        <a:solidFill>
                          <a:schemeClr val="accent1"/>
                        </a:solidFill>
                      </a:defRPr>
                    </a:pPr>
                    <a:fld id="{7C426BA5-135B-4656-A29D-D09005BD862B}" type="VALUE">
                      <a:rPr lang="en-US" baseline="0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[VALUE]</a:t>
                    </a:fld>
                    <a:endParaRPr lang="en-GB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6D30-477E-BAE8-20FA1DFE99DE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Sam Clack</c:v>
                </c:pt>
                <c:pt idx="1">
                  <c:v>Ionut Ciobanu</c:v>
                </c:pt>
                <c:pt idx="2">
                  <c:v>Thomas Simmons</c:v>
                </c:pt>
                <c:pt idx="3">
                  <c:v>Benjamin Reynolds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35</c:v>
                </c:pt>
                <c:pt idx="2">
                  <c:v>58</c:v>
                </c:pt>
                <c:pt idx="3">
                  <c:v>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30-477E-BAE8-20FA1DFE99DE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Hours Logged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6D30-477E-BAE8-20FA1DFE99D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D30-477E-BAE8-20FA1DFE99D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6D30-477E-BAE8-20FA1DFE99D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D30-477E-BAE8-20FA1DFE99DE}"/>
              </c:ext>
            </c:extLst>
          </c:dPt>
          <c:dLbls>
            <c:dLbl>
              <c:idx val="0"/>
              <c:layout>
                <c:manualLayout>
                  <c:x val="0.1460428025532067"/>
                  <c:y val="2.007364249452377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D46C33A-8268-4DF5-AF4F-8992EABEBF46}" type="CATEGORYNAME">
                      <a:rPr lang="en-US" smtClean="0"/>
                      <a:pPr>
                        <a:defRPr/>
                      </a:pPr>
                      <a:t>[CATEGORY NAME]</a:t>
                    </a:fld>
                    <a:endParaRPr lang="en-US" dirty="0"/>
                  </a:p>
                  <a:p>
                    <a:pPr>
                      <a:defRPr/>
                    </a:pPr>
                    <a:r>
                      <a:rPr lang="en-US" baseline="0" dirty="0"/>
                      <a:t> </a:t>
                    </a:r>
                    <a:fld id="{B78412A3-7FF3-4296-9FAD-E8AFCA59E332}" type="VALUE">
                      <a:rPr lang="en-US" baseline="0"/>
                      <a:pPr>
                        <a:defRPr/>
                      </a:pPr>
                      <a:t>[VALUE]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D30-477E-BAE8-20FA1DFE99DE}"/>
                </c:ext>
              </c:extLst>
            </c:dLbl>
            <c:dLbl>
              <c:idx val="1"/>
              <c:layout>
                <c:manualLayout>
                  <c:x val="5.8065210653684592E-2"/>
                  <c:y val="3.7279621775544163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4319F96-00A5-49A1-9BE9-A2D8B7D54291}" type="CATEGORYNAM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endParaRPr lang="en-US" baseline="0" dirty="0"/>
                  </a:p>
                  <a:p>
                    <a:pPr>
                      <a:defRPr>
                        <a:solidFill>
                          <a:schemeClr val="accent1"/>
                        </a:solidFill>
                      </a:defRPr>
                    </a:pPr>
                    <a:r>
                      <a:rPr lang="en-US" baseline="0" dirty="0"/>
                      <a:t> </a:t>
                    </a:r>
                    <a:fld id="{D61E934D-58A8-411B-B886-982549E4D704}" type="VALU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[VALUE]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D30-477E-BAE8-20FA1DFE99DE}"/>
                </c:ext>
              </c:extLst>
            </c:dLbl>
            <c:dLbl>
              <c:idx val="2"/>
              <c:layout>
                <c:manualLayout>
                  <c:x val="0.16699590580114498"/>
                  <c:y val="-2.432984935409607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6E65936-D3D1-4C5D-AE7B-C19781903891}" type="CATEGORYNAM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endParaRPr lang="en-US" baseline="0" dirty="0"/>
                  </a:p>
                  <a:p>
                    <a:pPr>
                      <a:defRPr>
                        <a:solidFill>
                          <a:schemeClr val="accent1"/>
                        </a:solidFill>
                      </a:defRPr>
                    </a:pPr>
                    <a:r>
                      <a:rPr lang="en-US" baseline="0" dirty="0"/>
                      <a:t> </a:t>
                    </a:r>
                    <a:fld id="{10A4036E-3A3D-4DC7-92C0-B73BB81FDBFF}" type="VALU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[VALUE]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6D30-477E-BAE8-20FA1DFE99DE}"/>
                </c:ext>
              </c:extLst>
            </c:dLbl>
            <c:dLbl>
              <c:idx val="3"/>
              <c:layout>
                <c:manualLayout>
                  <c:x val="-2.815282940784708E-2"/>
                  <c:y val="-5.448560105656456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24D9D27-D4FD-4A04-9A98-1051362CA731}" type="CATEGORYNAM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endParaRPr lang="en-US" baseline="0" dirty="0"/>
                  </a:p>
                  <a:p>
                    <a:pPr>
                      <a:defRPr>
                        <a:solidFill>
                          <a:schemeClr val="accent1"/>
                        </a:solidFill>
                      </a:defRPr>
                    </a:pPr>
                    <a:fld id="{7C426BA5-135B-4656-A29D-D09005BD862B}" type="VALUE">
                      <a:rPr lang="en-US" baseline="0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[VALUE]</a:t>
                    </a:fld>
                    <a:endParaRPr lang="en-GB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6D30-477E-BAE8-20FA1DFE99DE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Sam Clack</c:v>
                </c:pt>
                <c:pt idx="1">
                  <c:v>Ionut Ciobanu</c:v>
                </c:pt>
                <c:pt idx="2">
                  <c:v>Thomas Simmons</c:v>
                </c:pt>
                <c:pt idx="3">
                  <c:v>Benjamin Reynolds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32</c:v>
                </c:pt>
                <c:pt idx="2">
                  <c:v>36</c:v>
                </c:pt>
                <c:pt idx="3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30-477E-BAE8-20FA1DFE99DE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15/11/2016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536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15/11/2016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400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15/11/2016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91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15/11/2016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66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15/11/2016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194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15/11/2016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74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15/11/2016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021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15/11/2016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437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15/11/2016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55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15/11/2016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122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15/11/2016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22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4CDB2-7AED-4B93-8330-AB9414506A1B}" type="datetimeFigureOut">
              <a:rPr lang="en-GB" smtClean="0"/>
              <a:t>15/11/2016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047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ctrTitle"/>
          </p:nvPr>
        </p:nvSpPr>
        <p:spPr>
          <a:xfrm>
            <a:off x="1524000" y="900113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4/5 Group 4</a:t>
            </a:r>
          </a:p>
        </p:txBody>
      </p:sp>
      <p:sp>
        <p:nvSpPr>
          <p:cNvPr id="20" name="Subtitle 11"/>
          <p:cNvSpPr>
            <a:spLocks noGrp="1"/>
          </p:cNvSpPr>
          <p:nvPr>
            <p:ph type="subTitle" idx="1"/>
          </p:nvPr>
        </p:nvSpPr>
        <p:spPr>
          <a:xfrm>
            <a:off x="1524000" y="2635250"/>
            <a:ext cx="9144000" cy="3467100"/>
          </a:xfrm>
        </p:spPr>
        <p:txBody>
          <a:bodyPr anchor="ctr"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Tom Simmons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Ben Reynolds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Ionut Ciobanu</a:t>
            </a:r>
          </a:p>
          <a:p>
            <a:r>
              <a:rPr lang="en-GB" sz="4000" dirty="0">
                <a:solidFill>
                  <a:schemeClr val="bg1"/>
                </a:solidFill>
              </a:rPr>
              <a:t>Sam Clack</a:t>
            </a:r>
          </a:p>
        </p:txBody>
      </p:sp>
    </p:spTree>
    <p:extLst>
      <p:ext uri="{BB962C8B-B14F-4D97-AF65-F5344CB8AC3E}">
        <p14:creationId xmlns:p14="http://schemas.microsoft.com/office/powerpoint/2010/main" val="2882354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652463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Platforms</a:t>
            </a: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3467100"/>
          </a:xfrm>
        </p:spPr>
        <p:txBody>
          <a:bodyPr anchor="ctr"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PC</a:t>
            </a:r>
          </a:p>
          <a:p>
            <a:r>
              <a:rPr lang="en-GB" sz="3600" b="1" i="1" dirty="0">
                <a:solidFill>
                  <a:schemeClr val="bg1"/>
                </a:solidFill>
              </a:rPr>
              <a:t>Xbox Arcade</a:t>
            </a:r>
          </a:p>
          <a:p>
            <a:r>
              <a:rPr lang="en-GB" sz="3600" b="1" i="1" dirty="0">
                <a:solidFill>
                  <a:schemeClr val="bg1"/>
                </a:solidFill>
              </a:rPr>
              <a:t>Playstation Store</a:t>
            </a:r>
          </a:p>
        </p:txBody>
      </p:sp>
    </p:spTree>
    <p:extLst>
      <p:ext uri="{BB962C8B-B14F-4D97-AF65-F5344CB8AC3E}">
        <p14:creationId xmlns:p14="http://schemas.microsoft.com/office/powerpoint/2010/main" val="2903636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652463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Mechanics</a:t>
            </a:r>
            <a:endParaRPr lang="en-GB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524000" y="2749550"/>
            <a:ext cx="9144000" cy="3467100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i="1" dirty="0">
                <a:solidFill>
                  <a:schemeClr val="bg1"/>
                </a:solidFill>
              </a:rPr>
              <a:t>Twitch Movement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i="1" dirty="0">
                <a:solidFill>
                  <a:schemeClr val="bg1"/>
                </a:solidFill>
              </a:rPr>
              <a:t>Audio Navigation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i="1" dirty="0">
                <a:solidFill>
                  <a:schemeClr val="bg1"/>
                </a:solidFill>
              </a:rPr>
              <a:t>Puzzle Solving</a:t>
            </a:r>
          </a:p>
          <a:p>
            <a:pPr algn="l"/>
            <a:endParaRPr lang="en-GB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038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471488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Scope</a:t>
            </a:r>
            <a:endParaRPr lang="en-GB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524000" y="2586852"/>
            <a:ext cx="4476750" cy="3467100"/>
          </a:xfrm>
        </p:spPr>
        <p:txBody>
          <a:bodyPr anchor="ctr">
            <a:noAutofit/>
          </a:bodyPr>
          <a:lstStyle/>
          <a:p>
            <a:pPr algn="l"/>
            <a:r>
              <a:rPr lang="en-GB" sz="3600" baseline="-25000" dirty="0">
                <a:solidFill>
                  <a:schemeClr val="bg1"/>
                </a:solidFill>
              </a:rPr>
              <a:t>Main Menu</a:t>
            </a:r>
          </a:p>
          <a:p>
            <a:pPr algn="l"/>
            <a:r>
              <a:rPr lang="en-GB" sz="3600" baseline="-25000" dirty="0">
                <a:solidFill>
                  <a:schemeClr val="bg1"/>
                </a:solidFill>
              </a:rPr>
              <a:t>	- Play</a:t>
            </a:r>
          </a:p>
          <a:p>
            <a:pPr algn="l"/>
            <a:r>
              <a:rPr lang="en-GB" sz="3600" baseline="-25000" dirty="0">
                <a:solidFill>
                  <a:schemeClr val="bg1"/>
                </a:solidFill>
              </a:rPr>
              <a:t>	- Controls / Help</a:t>
            </a:r>
          </a:p>
          <a:p>
            <a:pPr algn="l"/>
            <a:r>
              <a:rPr lang="en-GB" sz="3600" baseline="-25000" dirty="0">
                <a:solidFill>
                  <a:schemeClr val="bg1"/>
                </a:solidFill>
              </a:rPr>
              <a:t>	- Exit</a:t>
            </a:r>
          </a:p>
          <a:p>
            <a:pPr algn="l"/>
            <a:endParaRPr lang="en-GB" sz="3600" baseline="-25000" dirty="0">
              <a:solidFill>
                <a:schemeClr val="bg1"/>
              </a:solidFill>
            </a:endParaRPr>
          </a:p>
          <a:p>
            <a:pPr algn="l"/>
            <a:r>
              <a:rPr lang="en-GB" sz="3600" baseline="-25000" dirty="0">
                <a:solidFill>
                  <a:schemeClr val="bg1"/>
                </a:solidFill>
              </a:rPr>
              <a:t>Levels</a:t>
            </a:r>
          </a:p>
          <a:p>
            <a:pPr algn="l"/>
            <a:r>
              <a:rPr lang="en-GB" sz="3600" baseline="-25000" dirty="0">
                <a:solidFill>
                  <a:schemeClr val="bg1"/>
                </a:solidFill>
              </a:rPr>
              <a:t>	- Level 1</a:t>
            </a:r>
          </a:p>
          <a:p>
            <a:pPr algn="l"/>
            <a:r>
              <a:rPr lang="en-GB" sz="3600" baseline="-25000" dirty="0">
                <a:solidFill>
                  <a:schemeClr val="bg1"/>
                </a:solidFill>
              </a:rPr>
              <a:t>	- Level 2</a:t>
            </a:r>
          </a:p>
          <a:p>
            <a:pPr algn="l"/>
            <a:r>
              <a:rPr lang="en-GB" sz="3600" baseline="-25000" dirty="0">
                <a:solidFill>
                  <a:schemeClr val="bg1"/>
                </a:solidFill>
              </a:rPr>
              <a:t>	- Level 3</a:t>
            </a:r>
          </a:p>
          <a:p>
            <a:pPr algn="l"/>
            <a:endParaRPr lang="en-GB" sz="3600" baseline="-25000" dirty="0">
              <a:solidFill>
                <a:schemeClr val="bg1"/>
              </a:solidFill>
            </a:endParaRPr>
          </a:p>
        </p:txBody>
      </p:sp>
      <p:sp>
        <p:nvSpPr>
          <p:cNvPr id="4" name="Subtitle 11"/>
          <p:cNvSpPr txBox="1">
            <a:spLocks/>
          </p:cNvSpPr>
          <p:nvPr/>
        </p:nvSpPr>
        <p:spPr>
          <a:xfrm>
            <a:off x="6810375" y="2586852"/>
            <a:ext cx="4476750" cy="3467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dirty="0">
                <a:solidFill>
                  <a:schemeClr val="bg1"/>
                </a:solidFill>
              </a:rPr>
              <a:t>Audio</a:t>
            </a:r>
          </a:p>
          <a:p>
            <a:pPr algn="l"/>
            <a:r>
              <a:rPr lang="en-GB" sz="2800" dirty="0">
                <a:solidFill>
                  <a:schemeClr val="bg1"/>
                </a:solidFill>
              </a:rPr>
              <a:t>	- Background Music</a:t>
            </a:r>
          </a:p>
          <a:p>
            <a:pPr algn="l"/>
            <a:r>
              <a:rPr lang="en-GB" sz="2800" dirty="0">
                <a:solidFill>
                  <a:schemeClr val="bg1"/>
                </a:solidFill>
              </a:rPr>
              <a:t>	- SFX</a:t>
            </a:r>
          </a:p>
          <a:p>
            <a:pPr algn="l"/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625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8" t="14422" r="21310" b="3402"/>
          <a:stretch/>
        </p:blipFill>
        <p:spPr>
          <a:xfrm>
            <a:off x="382556" y="1581805"/>
            <a:ext cx="2935249" cy="48705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5" t="2449" r="4910" b="6938"/>
          <a:stretch/>
        </p:blipFill>
        <p:spPr>
          <a:xfrm>
            <a:off x="4385235" y="1586203"/>
            <a:ext cx="3185668" cy="48661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7" t="31714" r="46581" b="7211"/>
          <a:stretch/>
        </p:blipFill>
        <p:spPr>
          <a:xfrm>
            <a:off x="8807944" y="1582409"/>
            <a:ext cx="2191428" cy="4869975"/>
          </a:xfrm>
          <a:prstGeom prst="rect">
            <a:avLst/>
          </a:prstGeom>
        </p:spPr>
      </p:pic>
      <p:sp>
        <p:nvSpPr>
          <p:cNvPr id="9" name="Title 10"/>
          <p:cNvSpPr>
            <a:spLocks noGrp="1"/>
          </p:cNvSpPr>
          <p:nvPr>
            <p:ph type="ctrTitle"/>
          </p:nvPr>
        </p:nvSpPr>
        <p:spPr>
          <a:xfrm>
            <a:off x="1561323" y="149291"/>
            <a:ext cx="9144000" cy="1222310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Protagonists</a:t>
            </a:r>
            <a:endParaRPr lang="en-GB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18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0"/>
          <p:cNvSpPr>
            <a:spLocks noGrp="1"/>
          </p:cNvSpPr>
          <p:nvPr>
            <p:ph type="ctrTitle"/>
          </p:nvPr>
        </p:nvSpPr>
        <p:spPr>
          <a:xfrm>
            <a:off x="1561323" y="149291"/>
            <a:ext cx="9144000" cy="1222310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Protagonists</a:t>
            </a:r>
            <a:endParaRPr lang="en-GB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545" y="1707767"/>
            <a:ext cx="2001172" cy="46186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235" y="1466553"/>
            <a:ext cx="3218549" cy="4859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7" y="1707767"/>
            <a:ext cx="3364763" cy="460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41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0"/>
          <p:cNvSpPr>
            <a:spLocks noGrp="1"/>
          </p:cNvSpPr>
          <p:nvPr>
            <p:ph type="ctrTitle"/>
          </p:nvPr>
        </p:nvSpPr>
        <p:spPr>
          <a:xfrm>
            <a:off x="1561323" y="149291"/>
            <a:ext cx="9144000" cy="1222310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Assets</a:t>
            </a:r>
            <a:endParaRPr lang="en-GB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243" y="3692932"/>
            <a:ext cx="4012794" cy="4012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90" y="1003503"/>
            <a:ext cx="2034972" cy="2034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548" y="2152840"/>
            <a:ext cx="1508003" cy="24257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11" y="3038475"/>
            <a:ext cx="1057443" cy="22523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3240">
            <a:off x="4438671" y="1958746"/>
            <a:ext cx="1555837" cy="26811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849" y="5127433"/>
            <a:ext cx="1565319" cy="15653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107" y="4521606"/>
            <a:ext cx="2336394" cy="23363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102" y="5265772"/>
            <a:ext cx="1288643" cy="12886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4936">
            <a:off x="554360" y="161666"/>
            <a:ext cx="1098144" cy="10981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8759">
            <a:off x="3041056" y="4289377"/>
            <a:ext cx="2002808" cy="20028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410" y="4992318"/>
            <a:ext cx="1414021" cy="14140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5004">
            <a:off x="2721149" y="1020017"/>
            <a:ext cx="1674688" cy="16746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343" y="3412348"/>
            <a:ext cx="2313650" cy="12245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175" y="1102602"/>
            <a:ext cx="2100476" cy="210047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315">
            <a:off x="10279585" y="3076971"/>
            <a:ext cx="1895345" cy="18953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7737">
            <a:off x="7265597" y="1256731"/>
            <a:ext cx="1588270" cy="1588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/>
        </p:blipFill>
        <p:spPr>
          <a:xfrm>
            <a:off x="6675770" y="4601591"/>
            <a:ext cx="3075272" cy="82491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763" y="396979"/>
            <a:ext cx="1426118" cy="273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97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0"/>
          <p:cNvSpPr>
            <a:spLocks noGrp="1"/>
          </p:cNvSpPr>
          <p:nvPr>
            <p:ph type="ctrTitle"/>
          </p:nvPr>
        </p:nvSpPr>
        <p:spPr>
          <a:xfrm>
            <a:off x="1561323" y="168341"/>
            <a:ext cx="9144000" cy="1222310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Gameplay Video</a:t>
            </a:r>
            <a:endParaRPr lang="en-GB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535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2014731"/>
            <a:ext cx="9144000" cy="1709737"/>
          </a:xfrm>
        </p:spPr>
        <p:txBody>
          <a:bodyPr anchor="ctr">
            <a:noAutofit/>
          </a:bodyPr>
          <a:lstStyle/>
          <a:p>
            <a:r>
              <a:rPr lang="en-GB" sz="16600" b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endParaRPr lang="en-GB" sz="13800" b="1" baseline="-2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421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294205"/>
            <a:ext cx="9178212" cy="844128"/>
          </a:xfrm>
        </p:spPr>
        <p:txBody>
          <a:bodyPr anchor="ctr">
            <a:normAutofit fontScale="90000"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Emails Sent</a:t>
            </a:r>
            <a:endParaRPr lang="en-GB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274532676"/>
              </p:ext>
            </p:extLst>
          </p:nvPr>
        </p:nvGraphicFramePr>
        <p:xfrm>
          <a:off x="587830" y="1315617"/>
          <a:ext cx="10842170" cy="5281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30556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294205"/>
            <a:ext cx="9178212" cy="844128"/>
          </a:xfrm>
        </p:spPr>
        <p:txBody>
          <a:bodyPr anchor="ctr">
            <a:normAutofit fontScale="90000"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Hours Logged</a:t>
            </a:r>
            <a:endParaRPr lang="en-GB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12741889"/>
              </p:ext>
            </p:extLst>
          </p:nvPr>
        </p:nvGraphicFramePr>
        <p:xfrm>
          <a:off x="587830" y="1315617"/>
          <a:ext cx="10842170" cy="5281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60955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652463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Phantasm</a:t>
            </a: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3467100"/>
          </a:xfrm>
        </p:spPr>
        <p:txBody>
          <a:bodyPr anchor="ctr">
            <a:normAutofit/>
          </a:bodyPr>
          <a:lstStyle/>
          <a:p>
            <a:r>
              <a:rPr lang="en-GB" sz="3600" i="1" dirty="0">
                <a:solidFill>
                  <a:schemeClr val="bg1"/>
                </a:solidFill>
              </a:rPr>
              <a:t>There is no escaping your past.</a:t>
            </a:r>
          </a:p>
          <a:p>
            <a:endParaRPr lang="en-GB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513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652463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 Summary</a:t>
            </a:r>
            <a:endParaRPr lang="en-GB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3467100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1"/>
                </a:solidFill>
              </a:rPr>
              <a:t>The MC will experience a traumatic accident in the opening cut scene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1"/>
                </a:solidFill>
              </a:rPr>
              <a:t>The MC will fall into a coma, and ‘awaken’ in a nightmarish world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1"/>
                </a:solidFill>
              </a:rPr>
              <a:t>The MC’s goal is to escape from this coma and return to reality</a:t>
            </a:r>
          </a:p>
        </p:txBody>
      </p:sp>
    </p:spTree>
    <p:extLst>
      <p:ext uri="{BB962C8B-B14F-4D97-AF65-F5344CB8AC3E}">
        <p14:creationId xmlns:p14="http://schemas.microsoft.com/office/powerpoint/2010/main" val="3878441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1"/>
            <a:ext cx="9144000" cy="6858000"/>
          </a:xfrm>
        </p:spPr>
        <p:txBody>
          <a:bodyPr anchor="ctr">
            <a:no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Obscure Sorrows</a:t>
            </a:r>
          </a:p>
        </p:txBody>
      </p:sp>
    </p:spTree>
    <p:extLst>
      <p:ext uri="{BB962C8B-B14F-4D97-AF65-F5344CB8AC3E}">
        <p14:creationId xmlns:p14="http://schemas.microsoft.com/office/powerpoint/2010/main" val="2005979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75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0"/>
          <p:cNvSpPr>
            <a:spLocks noGrp="1"/>
          </p:cNvSpPr>
          <p:nvPr>
            <p:ph type="ctrTitle"/>
          </p:nvPr>
        </p:nvSpPr>
        <p:spPr>
          <a:xfrm>
            <a:off x="1524000" y="652463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Monachopsis</a:t>
            </a:r>
          </a:p>
        </p:txBody>
      </p:sp>
      <p:sp>
        <p:nvSpPr>
          <p:cNvPr id="5" name="Subtitle 11"/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3467100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The Player is thrown into a world that is completely new to him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The world is inhabited by unfamiliar beings</a:t>
            </a:r>
            <a:br>
              <a:rPr lang="en-GB" b="1" dirty="0">
                <a:solidFill>
                  <a:schemeClr val="bg1"/>
                </a:solidFill>
              </a:rPr>
            </a:br>
            <a:endParaRPr lang="en-GB" b="1" dirty="0">
              <a:solidFill>
                <a:schemeClr val="bg1"/>
              </a:solidFill>
            </a:endParaRPr>
          </a:p>
          <a:p>
            <a:pPr algn="l"/>
            <a:br>
              <a:rPr lang="en-GB" b="1" i="1" dirty="0">
                <a:solidFill>
                  <a:schemeClr val="bg1"/>
                </a:solidFill>
              </a:rPr>
            </a:br>
            <a:r>
              <a:rPr lang="en-GB" b="1" i="1" dirty="0">
                <a:solidFill>
                  <a:schemeClr val="bg1"/>
                </a:solidFill>
              </a:rPr>
              <a:t>As the game progresses, the MC will notice subtle familiarities as he realises the world is in fact a product of his subconscious</a:t>
            </a:r>
          </a:p>
        </p:txBody>
      </p:sp>
    </p:spTree>
    <p:extLst>
      <p:ext uri="{BB962C8B-B14F-4D97-AF65-F5344CB8AC3E}">
        <p14:creationId xmlns:p14="http://schemas.microsoft.com/office/powerpoint/2010/main" val="2505629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18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0"/>
          <p:cNvSpPr>
            <a:spLocks noGrp="1"/>
          </p:cNvSpPr>
          <p:nvPr>
            <p:ph type="ctrTitle"/>
          </p:nvPr>
        </p:nvSpPr>
        <p:spPr>
          <a:xfrm>
            <a:off x="1524000" y="652463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Anecdoche</a:t>
            </a:r>
          </a:p>
        </p:txBody>
      </p:sp>
      <p:sp>
        <p:nvSpPr>
          <p:cNvPr id="5" name="Subtitle 11"/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3467100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The Player will hear whispers and muffled talking through the game’s levels.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These audio queues will help guide the Player through the levels and hint at solutions to the game’s puzzles.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bg1"/>
              </a:solidFill>
            </a:endParaRPr>
          </a:p>
          <a:p>
            <a:pPr algn="l"/>
            <a:r>
              <a:rPr lang="en-GB" i="1" dirty="0">
                <a:solidFill>
                  <a:schemeClr val="bg1"/>
                </a:solidFill>
              </a:rPr>
              <a:t>The MC will later realise that these voices originate from his surroundings outside of his coma.</a:t>
            </a:r>
          </a:p>
        </p:txBody>
      </p:sp>
    </p:spTree>
    <p:extLst>
      <p:ext uri="{BB962C8B-B14F-4D97-AF65-F5344CB8AC3E}">
        <p14:creationId xmlns:p14="http://schemas.microsoft.com/office/powerpoint/2010/main" val="1771532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652463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Audience</a:t>
            </a: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3467100"/>
          </a:xfrm>
        </p:spPr>
        <p:txBody>
          <a:bodyPr anchor="ctr"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Males </a:t>
            </a:r>
            <a:r>
              <a:rPr lang="en-GB" sz="3600" b="1" i="1" dirty="0">
                <a:solidFill>
                  <a:schemeClr val="bg1"/>
                </a:solidFill>
              </a:rPr>
              <a:t>Aged 16-31</a:t>
            </a:r>
            <a:endParaRPr lang="en-GB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527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277</TotalTime>
  <Words>195</Words>
  <Application>Microsoft Office PowerPoint</Application>
  <PresentationFormat>Widescreen</PresentationFormat>
  <Paragraphs>67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Level 4/5 Group 4</vt:lpstr>
      <vt:lpstr>Phantasm</vt:lpstr>
      <vt:lpstr>Plot Summary</vt:lpstr>
      <vt:lpstr>Obscure Sorrows</vt:lpstr>
      <vt:lpstr>PowerPoint Presentation</vt:lpstr>
      <vt:lpstr>Monachopsis</vt:lpstr>
      <vt:lpstr>PowerPoint Presentation</vt:lpstr>
      <vt:lpstr>Anecdoche</vt:lpstr>
      <vt:lpstr>Target Audience</vt:lpstr>
      <vt:lpstr>Target Platforms</vt:lpstr>
      <vt:lpstr>Game Mechanics</vt:lpstr>
      <vt:lpstr>Game Scope</vt:lpstr>
      <vt:lpstr>Protagonists</vt:lpstr>
      <vt:lpstr>Protagonists</vt:lpstr>
      <vt:lpstr>Game Assets</vt:lpstr>
      <vt:lpstr>Gameplay Video</vt:lpstr>
      <vt:lpstr>Management</vt:lpstr>
      <vt:lpstr>Emails Sent</vt:lpstr>
      <vt:lpstr>Hours Logged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4</dc:title>
  <dc:creator>Benjamin Reynolds</dc:creator>
  <cp:lastModifiedBy>Benjamin Reynolds</cp:lastModifiedBy>
  <cp:revision>52</cp:revision>
  <dcterms:created xsi:type="dcterms:W3CDTF">2016-10-12T12:53:18Z</dcterms:created>
  <dcterms:modified xsi:type="dcterms:W3CDTF">2016-11-15T23:13:22Z</dcterms:modified>
</cp:coreProperties>
</file>